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8" r:id="rId2"/>
    <p:sldId id="281" r:id="rId3"/>
    <p:sldId id="285" r:id="rId4"/>
    <p:sldId id="282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0" autoAdjust="0"/>
  </p:normalViewPr>
  <p:slideViewPr>
    <p:cSldViewPr snapToGrid="0">
      <p:cViewPr varScale="1">
        <p:scale>
          <a:sx n="85" d="100"/>
          <a:sy n="85" d="100"/>
        </p:scale>
        <p:origin x="595" y="6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C6C05-3E4C-4F8F-80A7-B694DE0607EB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8654B-B875-43C6-8698-3CBA775A3F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293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A200E2-6238-E025-E885-20F94F4C9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B5D34C-D3F7-6FEA-BD0C-707726B2B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49CBFF-5177-BB8D-8B32-6DF0484B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C6C8C2-1B12-FF73-DD89-EEB6D829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858E22-4A77-84EE-4AB9-5BF16A23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85321-7F14-96FF-24AF-141A90B3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D1361C-0A2A-4B17-F48B-1ABD0641C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8E0232-97A2-3965-24BA-CD067655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DCC24F-668F-9D11-A924-DE918E17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2CCF60-9393-1B02-6FA1-526D08D6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96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BD8509-F1F8-E3B3-C2E1-AEFA9BECE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32ABF9-DF72-7E9F-47FD-8C91E0890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A9C4C7-3CAB-BB38-D1EA-057F0426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044A4C-4E5D-8B59-E0B0-B88299D09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C2CD81-BE95-77F8-6AC8-E56B7D3C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902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">
  <p:cSld name="Облож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 descr="A blue circle with white tex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859" y="962174"/>
            <a:ext cx="886500" cy="88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12"/>
          <p:cNvCxnSpPr/>
          <p:nvPr/>
        </p:nvCxnSpPr>
        <p:spPr>
          <a:xfrm>
            <a:off x="6090212" y="985336"/>
            <a:ext cx="0" cy="84040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12;p12"/>
          <p:cNvCxnSpPr/>
          <p:nvPr/>
        </p:nvCxnSpPr>
        <p:spPr>
          <a:xfrm>
            <a:off x="8642581" y="985336"/>
            <a:ext cx="0" cy="84040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13;p12"/>
          <p:cNvCxnSpPr/>
          <p:nvPr/>
        </p:nvCxnSpPr>
        <p:spPr>
          <a:xfrm>
            <a:off x="11179047" y="985336"/>
            <a:ext cx="0" cy="84040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1027967" y="2404671"/>
            <a:ext cx="7634000" cy="19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  <a:defRPr sz="4267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800" cy="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1219170" lvl="1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2pPr>
            <a:lvl3pPr marL="1828754" lvl="2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3pPr>
            <a:lvl4pPr marL="2438339" lvl="3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4pPr>
            <a:lvl5pPr marL="3047924" lvl="4" indent="-30479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9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9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4"/>
          </p:nvPr>
        </p:nvSpPr>
        <p:spPr>
          <a:xfrm>
            <a:off x="1027967" y="4824915"/>
            <a:ext cx="76252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3355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49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2AB6E7-CA32-4CC1-28FB-8D4C6E60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3AB56B-8E76-9276-124F-A1E0F7CD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8389BF-2A84-3D32-7C83-93076DC6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BD0331-5B0A-8297-E749-5357053E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88C8C-B2CF-5C86-D90D-D074AE1E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61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A6D77-191B-29F3-985F-CA4F4D3C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02122B-D9F1-E982-C70F-283A02D86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F25EB7-6723-96DA-713B-139FBF7E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C236F2-331E-6B0C-E8E1-B6C95516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663F2A-B041-A3A2-F494-276BB0CD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13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9A64E-CE20-770A-A31A-51BB7A90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4A236E-31F4-C6AC-EB6C-E8F1E2973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28E1BE-5D67-9BD5-5365-A442254A6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186B7E-2AD3-FC83-041F-A3643A53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19DD9A-CAAA-8F3C-8511-BFA1C906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1EFA80-ED31-03E3-74D3-B92634BA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90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5BBD7-B08F-5BAF-0A88-483C9114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EAF3A6-F067-46F8-4D8B-DEE7E48C5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26B583-7702-EE0B-CD12-988B3FB16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D30A288-33F6-D485-EF5E-E9F12368A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EFD845A-0773-39B9-4894-02F13E6CC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F90F9B-F186-99F6-0556-FB59AB9D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3E224E1-CAFC-B061-45EC-20A7B7A1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49450D-C1E6-126B-8C34-915D8ECB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77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93AF88-2590-AD1D-81C1-C9D8B86C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5C0E5E-0181-CF7A-B2A7-7454CE5E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927F69-4C2B-1B1A-199A-BCBC0BD4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72D8E6-B5A3-E4F6-D1AC-DA032648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15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112FF1D-FF87-5749-2BF7-06FCA663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992589-049D-1439-57EB-412CA7BC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BF019D-7C9A-4834-BDED-C8B9E6EE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8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6DFA3-A5EE-CC56-D16A-2511FADC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237DCF-6B95-1BF4-7F0C-4C02878A2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9C32AC-C4BF-FA7E-5DFA-2C08F5A19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D038AE-DB94-DD20-6C2B-66EE5C15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88FFD7-E770-5800-F114-AD637B05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C455C3-D733-7DEA-5111-7ADA20D7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40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78F9E6-B08B-E733-2205-9501E020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C2A75F-8D96-FC57-1EC2-D8FF351E9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ED4177-44ED-79F2-2954-3DA32E8EF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8715E1-A385-4D08-6D5C-665E184A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0D4397-FF22-9A26-8128-8B9AE41F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1AEDBC-26EC-C545-D224-5C176039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00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4B2A2E-6428-6EF6-4DEB-6B96B6327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7B885F-DCDC-1763-E7FB-A0EE3D969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B9642-36E6-EF59-F11A-760611404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299-A58A-440C-B0E6-A30744AAFB80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1BAA3F-F1EA-8ABC-017D-07E06D9A5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FD476E-26A8-9B27-AAA8-C57C465BA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2D85B-E987-451B-9076-8476E2079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136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"/>
          <p:cNvSpPr txBox="1">
            <a:spLocks noGrp="1"/>
          </p:cNvSpPr>
          <p:nvPr>
            <p:ph type="title"/>
          </p:nvPr>
        </p:nvSpPr>
        <p:spPr>
          <a:xfrm>
            <a:off x="1080033" y="2134637"/>
            <a:ext cx="7634000" cy="197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 fontScale="90000"/>
          </a:bodyPr>
          <a:lstStyle/>
          <a:p>
            <a:r>
              <a:rPr lang="ru" dirty="0">
                <a:latin typeface="Times New Roman"/>
                <a:ea typeface="Times New Roman"/>
                <a:cs typeface="Times New Roman"/>
                <a:sym typeface="Times New Roman"/>
              </a:rPr>
              <a:t>1515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Исследование современных технологий генерации изображений по фото и текстовому описанию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 marL="0" indent="0"/>
            <a:r>
              <a:rPr lang="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 marL="0" indent="0"/>
            <a:r>
              <a:rPr lang="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1"/>
          <p:cNvSpPr txBox="1">
            <a:spLocks noGrp="1"/>
          </p:cNvSpPr>
          <p:nvPr>
            <p:ph type="body" idx="4"/>
          </p:nvPr>
        </p:nvSpPr>
        <p:spPr>
          <a:xfrm>
            <a:off x="6750424" y="4819150"/>
            <a:ext cx="4457790" cy="12507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 marL="0" indent="0" algn="r"/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Инициатор и руководитель проекта:</a:t>
            </a:r>
          </a:p>
          <a:p>
            <a:pPr marL="0" indent="0" algn="r"/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Сластников Сергей Александрович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Команда проекта:</a:t>
            </a:r>
          </a:p>
          <a:p>
            <a:pPr marL="0" indent="0" algn="r"/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Колодин Матвей Алексеевич БПМ213</a:t>
            </a:r>
          </a:p>
          <a:p>
            <a:pPr marL="0" indent="0"/>
            <a:endParaRPr lang="ru-RU" dirty="0"/>
          </a:p>
          <a:p>
            <a:pPr marL="0" indent="0"/>
            <a:endParaRPr dirty="0"/>
          </a:p>
        </p:txBody>
      </p:sp>
      <p:sp>
        <p:nvSpPr>
          <p:cNvPr id="2" name="Google Shape;233;p1">
            <a:extLst>
              <a:ext uri="{FF2B5EF4-FFF2-40B4-BE49-F238E27FC236}">
                <a16:creationId xmlns:a16="http://schemas.microsoft.com/office/drawing/2014/main" id="{03C73E26-36BC-C328-AA33-53E0C0519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51529" y="1128523"/>
            <a:ext cx="4965187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</a:pPr>
            <a:r>
              <a:rPr lang="ru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МИЭМ</a:t>
            </a:r>
            <a:endParaRPr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6" y="1864658"/>
            <a:ext cx="4667422" cy="4733365"/>
          </a:xfrm>
        </p:spPr>
        <p:txBody>
          <a:bodyPr>
            <a:noAutofit/>
          </a:bodyPr>
          <a:lstStyle/>
          <a:p>
            <a:pPr marL="342900" indent="-342900">
              <a:spcBef>
                <a:spcPts val="300"/>
              </a:spcBef>
              <a:buFont typeface="+mj-lt"/>
              <a:buAutoNum type="arabicPeriod" startAt="8"/>
            </a:pPr>
            <a:r>
              <a:rPr lang="ru-RU" sz="1400" dirty="0"/>
              <a:t>Обучение моделей на полученных данных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Период деятельности</a:t>
            </a:r>
            <a:r>
              <a:rPr lang="ru-RU" sz="1400" dirty="0"/>
              <a:t>: с 14.01.24 по 19.01.24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Результат</a:t>
            </a:r>
            <a:r>
              <a:rPr lang="ru-RU" sz="1400" dirty="0"/>
              <a:t>: Получены модели, а также сравнительные данные их качества.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6" y="1204789"/>
            <a:ext cx="5832832" cy="552293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Описание проекта. Этапы реализации</a:t>
            </a:r>
          </a:p>
          <a:p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D17137-0DB4-0BAE-EC06-48DB57B7E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61" y="1779972"/>
            <a:ext cx="6741463" cy="1674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7AC4FE-080C-9179-908D-EB4E3C257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6" y="3327157"/>
            <a:ext cx="6674184" cy="31745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589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6" y="2229034"/>
            <a:ext cx="5346213" cy="4368989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ru-RU" sz="1400" dirty="0"/>
              <a:t>В рамках поставленной задачи из предыдущего пункта, было создано приложение, направленное на упрощение процесса создания </a:t>
            </a:r>
            <a:r>
              <a:rPr lang="ru-RU" sz="1400" dirty="0" err="1"/>
              <a:t>промтов</a:t>
            </a:r>
            <a:r>
              <a:rPr lang="ru-RU" sz="1400" dirty="0"/>
              <a:t> для известных сервисов генерации изображений: </a:t>
            </a:r>
            <a:r>
              <a:rPr lang="ru-RU" sz="1400" dirty="0" err="1"/>
              <a:t>Midjourney</a:t>
            </a:r>
            <a:r>
              <a:rPr lang="ru-RU" sz="1400" dirty="0"/>
              <a:t>, </a:t>
            </a:r>
            <a:r>
              <a:rPr lang="ru-RU" sz="1400" dirty="0" err="1"/>
              <a:t>Stable</a:t>
            </a:r>
            <a:r>
              <a:rPr lang="ru-RU" sz="1400" dirty="0"/>
              <a:t> </a:t>
            </a:r>
            <a:r>
              <a:rPr lang="ru-RU" sz="1400" dirty="0" err="1"/>
              <a:t>Diffusion</a:t>
            </a:r>
            <a:r>
              <a:rPr lang="ru-RU" sz="1400" dirty="0"/>
              <a:t> и Dream Studio.</a:t>
            </a:r>
          </a:p>
          <a:p>
            <a:pPr>
              <a:spcBef>
                <a:spcPts val="300"/>
              </a:spcBef>
            </a:pPr>
            <a:endParaRPr lang="ru-RU" sz="1400" dirty="0"/>
          </a:p>
          <a:p>
            <a:pPr>
              <a:spcBef>
                <a:spcPts val="300"/>
              </a:spcBef>
            </a:pPr>
            <a:r>
              <a:rPr lang="ru-RU" sz="1400" dirty="0"/>
              <a:t>Основной задачей приложения было предоставить пользователям интуитивно понятный интерфейс для формирования эффективных запросов (</a:t>
            </a:r>
            <a:r>
              <a:rPr lang="ru-RU" sz="1400" dirty="0" err="1"/>
              <a:t>промтов</a:t>
            </a:r>
            <a:r>
              <a:rPr lang="ru-RU" sz="1400" dirty="0"/>
              <a:t>), что, в свою очередь, способствует повышению качества и релевантности генерируемых изображений.</a:t>
            </a:r>
          </a:p>
          <a:p>
            <a:pPr>
              <a:spcBef>
                <a:spcPts val="300"/>
              </a:spcBef>
            </a:pPr>
            <a:endParaRPr lang="ru-RU" sz="1400" dirty="0"/>
          </a:p>
          <a:p>
            <a:pPr>
              <a:spcBef>
                <a:spcPts val="300"/>
              </a:spcBef>
            </a:pPr>
            <a:r>
              <a:rPr lang="ru-RU" sz="1400" dirty="0"/>
              <a:t>В целом, разработанное приложение значительно упрощает процесс создания </a:t>
            </a:r>
            <a:r>
              <a:rPr lang="ru-RU" sz="1400" dirty="0" err="1"/>
              <a:t>промтов</a:t>
            </a:r>
            <a:r>
              <a:rPr lang="ru-RU" sz="1400" dirty="0"/>
              <a:t> для нейросетей, генерирующих изображения. Оно дает пользователям возможность не только экспериментировать с различными параметрами запросов, но и наглядно видеть, как эти параметры влияют на итоговые изображения. </a:t>
            </a:r>
          </a:p>
          <a:p>
            <a:pPr>
              <a:spcBef>
                <a:spcPts val="300"/>
              </a:spcBef>
            </a:pPr>
            <a:endParaRPr lang="ru-RU" sz="1400" dirty="0"/>
          </a:p>
          <a:p>
            <a:pPr>
              <a:spcBef>
                <a:spcPts val="300"/>
              </a:spcBef>
            </a:pPr>
            <a:r>
              <a:rPr lang="ru-RU" sz="1400" dirty="0"/>
              <a:t>Это, безусловно, кратно облегчает деятельность, связанную с созданием </a:t>
            </a:r>
            <a:r>
              <a:rPr lang="ru-RU" sz="1400" dirty="0" err="1"/>
              <a:t>промтов</a:t>
            </a:r>
            <a:r>
              <a:rPr lang="ru-RU" sz="1400" dirty="0"/>
              <a:t> для генерации изображений.</a:t>
            </a:r>
          </a:p>
          <a:p>
            <a:pPr>
              <a:spcBef>
                <a:spcPts val="300"/>
              </a:spcBef>
            </a:pP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6" y="1290918"/>
            <a:ext cx="6379680" cy="776285"/>
          </a:xfrm>
          <a:prstGeom prst="rect">
            <a:avLst/>
          </a:prstGeom>
        </p:spPr>
        <p:txBody>
          <a:bodyPr vert="horz" lIns="0" tIns="0" rIns="0" bIns="45720" rtlCol="0">
            <a:normAutofit fontScale="850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Практическая часть. Полученные результаты.</a:t>
            </a:r>
          </a:p>
          <a:p>
            <a:r>
              <a:rPr lang="ru-RU" sz="2800" dirty="0"/>
              <a:t>Приложение для создания </a:t>
            </a:r>
            <a:r>
              <a:rPr lang="ru-RU" sz="2800" dirty="0" err="1"/>
              <a:t>промтов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59C2F2-D0CC-E3F9-E11E-865E84ADB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92" y="2124635"/>
            <a:ext cx="5688770" cy="3442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818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284" y="2090016"/>
            <a:ext cx="5444825" cy="4508008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ru-RU" sz="1400" dirty="0"/>
              <a:t>По итогам обучения каждой из трех моделей были получены соответствующие модели в формате .</a:t>
            </a:r>
            <a:r>
              <a:rPr lang="ru-RU" sz="1400" dirty="0" err="1"/>
              <a:t>pth</a:t>
            </a:r>
            <a:r>
              <a:rPr lang="ru-RU" sz="1400" dirty="0"/>
              <a:t>, их метрики и логи обучения.</a:t>
            </a:r>
          </a:p>
          <a:p>
            <a:pPr>
              <a:spcBef>
                <a:spcPts val="300"/>
              </a:spcBef>
            </a:pPr>
            <a:r>
              <a:rPr lang="ru-RU" sz="1400" dirty="0"/>
              <a:t>Результаты позволили сделать следующие выводы</a:t>
            </a:r>
            <a:r>
              <a:rPr lang="en-US" sz="1400" dirty="0"/>
              <a:t>:</a:t>
            </a:r>
          </a:p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ru-RU" sz="1400" dirty="0"/>
              <a:t>Модель на ручных изображениях является наиболее эффективной, показывая высокую точность в обнаружении объектов всех размеров.</a:t>
            </a:r>
          </a:p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ru-RU" sz="1400" dirty="0"/>
              <a:t>Модель на смешанных изображениях также показывает хорошие результаты, но немного уступает модели на ручных изображениях.</a:t>
            </a:r>
          </a:p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ru-RU" sz="1400" dirty="0"/>
              <a:t>Модель на сгенерированных изображениях показывает самую низкую эффективность, особенно в обнаружении средних и маленьких объектов.</a:t>
            </a:r>
          </a:p>
          <a:p>
            <a:r>
              <a:rPr lang="en-US" sz="1400" dirty="0"/>
              <a:t>C</a:t>
            </a:r>
            <a:r>
              <a:rPr lang="ru-RU" sz="1400" dirty="0"/>
              <a:t>формулируем ответ на поставленные вопросы: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/>
              <a:t>возможно ли повысить качество модели, </a:t>
            </a:r>
            <a:r>
              <a:rPr lang="ru-RU" sz="1400" b="1" dirty="0" err="1"/>
              <a:t>дообучив</a:t>
            </a:r>
            <a:r>
              <a:rPr lang="ru-RU" sz="1400" b="1" dirty="0"/>
              <a:t> ее на сгенерированных данных – нет.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/>
              <a:t>если да, то можно ли достичь тех же показателей, что и на данных собранных в ручном режиме – нет.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/>
              <a:t>оценить трудоемкость расширения </a:t>
            </a:r>
            <a:r>
              <a:rPr lang="ru-RU" sz="1400" b="1" dirty="0" err="1"/>
              <a:t>датасета</a:t>
            </a:r>
            <a:r>
              <a:rPr lang="ru-RU" sz="1400" b="1" dirty="0"/>
              <a:t> данным способом – результаты описаны в отчете.</a:t>
            </a: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487284" y="1135280"/>
            <a:ext cx="6379680" cy="776285"/>
          </a:xfrm>
          <a:prstGeom prst="rect">
            <a:avLst/>
          </a:prstGeom>
        </p:spPr>
        <p:txBody>
          <a:bodyPr vert="horz" lIns="0" tIns="0" rIns="0" bIns="45720" rtlCol="0">
            <a:normAutofit fontScale="850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Практическая часть. Полученные результаты.</a:t>
            </a:r>
          </a:p>
          <a:p>
            <a:r>
              <a:rPr lang="ru-RU" sz="2800" dirty="0"/>
              <a:t>Получение ответов на поставленные вопросы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A8B883-54BB-EB23-F92B-852178685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7203"/>
            <a:ext cx="5665694" cy="365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284" y="2252800"/>
            <a:ext cx="5444825" cy="4508008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ru-RU" sz="1400" dirty="0"/>
              <a:t>Эти наблюдения подчеркивают критическую важность качества и точности обучающих данных. Даже при ограниченном объеме данных, высококачественная ручная разметка может значительно улучшить результаты обучения модели по сравнению с большим объемом данных, но с менее точной автоматической разметкой.</a:t>
            </a:r>
          </a:p>
          <a:p>
            <a:pPr>
              <a:spcBef>
                <a:spcPts val="300"/>
              </a:spcBef>
            </a:pPr>
            <a:endParaRPr lang="ru-RU" sz="1400" dirty="0"/>
          </a:p>
          <a:p>
            <a:pPr>
              <a:spcBef>
                <a:spcPts val="300"/>
              </a:spcBef>
            </a:pPr>
            <a:r>
              <a:rPr lang="ru-RU" sz="1400" dirty="0"/>
              <a:t>Полученные результаты заставляют задуматься о потенциале улучшения автоматических методов разметки в будущем. С улучшением технологий и алгоритмов обработки изображений возможность автоматизировать процесс разметки с качеством, сопоставимым с ручной разметкой, может значительно повысить эффективность процесса обучения моделей машинного обучения.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487284" y="1252398"/>
            <a:ext cx="6379680" cy="776285"/>
          </a:xfrm>
          <a:prstGeom prst="rect">
            <a:avLst/>
          </a:prstGeom>
        </p:spPr>
        <p:txBody>
          <a:bodyPr vert="horz" lIns="0" tIns="0" rIns="0" bIns="45720" rtlCol="0">
            <a:normAutofit fontScale="850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Заключение. Актуальность.</a:t>
            </a:r>
          </a:p>
          <a:p>
            <a:r>
              <a:rPr lang="ru-RU" sz="2800" dirty="0"/>
              <a:t>Потенциал практического применения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FCD422-56CB-0D01-6FE2-3AE470C36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6096000" y="1641490"/>
            <a:ext cx="5516524" cy="435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3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023ACB77-A2AC-223D-B5E7-906BA693A5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A9CA038-BC60-D3CC-B61B-C2FFF136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E53A12-DD33-FCE6-86D9-52AFC7CC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1F57F2-1134-E166-1818-3BC061D43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97659E8-3150-6913-1E83-F1B315532A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B95D750-D7D6-96D5-FA01-CCF1D72A58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91A2C9B-32C1-EDC3-B837-046CB6C8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2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013995"/>
            <a:ext cx="5245561" cy="375890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dirty="0"/>
              <a:t>Вступление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Описание проекта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Цель и задачи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Этапы реализации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Практическая часть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Полученные результаты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800" dirty="0"/>
              <a:t>Заключение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Актуальность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1800" dirty="0"/>
              <a:t>Потенциал практического применения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7" y="1446836"/>
            <a:ext cx="5245561" cy="932828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Содержание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E6A7E3-C817-43E1-5225-A7C98FE8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49" y="1446836"/>
            <a:ext cx="4236334" cy="423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013995"/>
            <a:ext cx="5375065" cy="3758902"/>
          </a:xfrm>
        </p:spPr>
        <p:txBody>
          <a:bodyPr>
            <a:normAutofit/>
          </a:bodyPr>
          <a:lstStyle/>
          <a:p>
            <a:r>
              <a:rPr lang="ru-RU" sz="1800" dirty="0"/>
              <a:t>Инструменты генерации изображений с помощью технологий искусственного интеллекта совершили существенный рывок в последние 2-3 года. </a:t>
            </a:r>
          </a:p>
          <a:p>
            <a:r>
              <a:rPr lang="ru-RU" sz="1800" dirty="0"/>
              <a:t>В 2022 году картина сгенерированная с помощью </a:t>
            </a:r>
            <a:r>
              <a:rPr lang="ru-RU" sz="1800" dirty="0" err="1"/>
              <a:t>MidJourney</a:t>
            </a:r>
            <a:r>
              <a:rPr lang="ru-RU" sz="1800" dirty="0"/>
              <a:t> выиграла первый приз в конкурсе </a:t>
            </a:r>
            <a:r>
              <a:rPr lang="ru-RU" sz="1800" dirty="0" err="1"/>
              <a:t>Colorado</a:t>
            </a:r>
            <a:r>
              <a:rPr lang="ru-RU" sz="1800" dirty="0"/>
              <a:t> State </a:t>
            </a:r>
            <a:r>
              <a:rPr lang="ru-RU" sz="1800" dirty="0" err="1"/>
              <a:t>Fair’s</a:t>
            </a:r>
            <a:r>
              <a:rPr lang="ru-RU" sz="1800" dirty="0"/>
              <a:t> </a:t>
            </a:r>
            <a:r>
              <a:rPr lang="ru-RU" sz="1800" dirty="0" err="1"/>
              <a:t>annual</a:t>
            </a:r>
            <a:r>
              <a:rPr lang="ru-RU" sz="1800" dirty="0"/>
              <a:t> </a:t>
            </a:r>
            <a:r>
              <a:rPr lang="ru-RU" sz="1800" dirty="0" err="1"/>
              <a:t>art</a:t>
            </a:r>
            <a:r>
              <a:rPr lang="ru-RU" sz="1800" dirty="0"/>
              <a:t> </a:t>
            </a:r>
            <a:r>
              <a:rPr lang="ru-RU" sz="1800" dirty="0" err="1"/>
              <a:t>competition</a:t>
            </a:r>
            <a:r>
              <a:rPr lang="ru-RU" sz="1800" dirty="0"/>
              <a:t>. </a:t>
            </a:r>
          </a:p>
          <a:p>
            <a:r>
              <a:rPr lang="ru-RU" sz="1800" dirty="0"/>
              <a:t>Смогут ли данные технологии решить задачу автоматической генерации новых </a:t>
            </a:r>
            <a:r>
              <a:rPr lang="ru-RU" sz="1800" dirty="0" err="1"/>
              <a:t>датасетов</a:t>
            </a:r>
            <a:r>
              <a:rPr lang="ru-RU" sz="1800" dirty="0"/>
              <a:t> для обучения моделей машинного зрения? </a:t>
            </a:r>
          </a:p>
          <a:p>
            <a:r>
              <a:rPr lang="ru-RU" sz="1800" dirty="0"/>
              <a:t>Какие ограничения (технические, качественные) существуют у </a:t>
            </a:r>
            <a:r>
              <a:rPr lang="ru-RU" sz="1800" dirty="0" err="1"/>
              <a:t>MidJourney</a:t>
            </a:r>
            <a:r>
              <a:rPr lang="ru-RU" sz="1800" dirty="0"/>
              <a:t>, DALL-E 2 и подобных инструментов?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7" y="1446836"/>
            <a:ext cx="5245561" cy="932828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Вступление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C655084-52EC-7895-2053-1DE9C2D45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6360544" y="1446836"/>
            <a:ext cx="5478738" cy="4326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9856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1757082"/>
            <a:ext cx="5375066" cy="4015815"/>
          </a:xfrm>
        </p:spPr>
        <p:txBody>
          <a:bodyPr>
            <a:noAutofit/>
          </a:bodyPr>
          <a:lstStyle/>
          <a:p>
            <a:r>
              <a:rPr lang="ru-RU" sz="1400" dirty="0"/>
              <a:t>В качестве базовой задачи исследования предлагается выполнить аугментацию данных для задачи детекции человека по фотографии в помещении с определенного ракурса. </a:t>
            </a:r>
            <a:endParaRPr lang="en-US" sz="1400" dirty="0"/>
          </a:p>
          <a:p>
            <a:r>
              <a:rPr lang="ru-RU" sz="1400" dirty="0"/>
              <a:t>Имеется размеченный </a:t>
            </a:r>
            <a:r>
              <a:rPr lang="ru-RU" sz="1400" dirty="0" err="1"/>
              <a:t>датасет</a:t>
            </a:r>
            <a:r>
              <a:rPr lang="ru-RU" sz="1400" dirty="0"/>
              <a:t> с изображениями человека в определенной обстановке при дневном освещении и </a:t>
            </a:r>
            <a:r>
              <a:rPr lang="ru-RU" sz="1400" dirty="0" err="1"/>
              <a:t>нейросетевая</a:t>
            </a:r>
            <a:r>
              <a:rPr lang="ru-RU" sz="1400" dirty="0"/>
              <a:t> модель, обученная на этом </a:t>
            </a:r>
            <a:r>
              <a:rPr lang="ru-RU" sz="1400" dirty="0" err="1"/>
              <a:t>датасете</a:t>
            </a:r>
            <a:r>
              <a:rPr lang="ru-RU" sz="1400" dirty="0"/>
              <a:t>. Качественные показатели модели (например, </a:t>
            </a:r>
            <a:r>
              <a:rPr lang="ru-RU" sz="1400" dirty="0" err="1"/>
              <a:t>mAP</a:t>
            </a:r>
            <a:r>
              <a:rPr lang="ru-RU" sz="1400" dirty="0"/>
              <a:t>, </a:t>
            </a:r>
            <a:r>
              <a:rPr lang="ru-RU" sz="1400" dirty="0" err="1"/>
              <a:t>mean</a:t>
            </a:r>
            <a:r>
              <a:rPr lang="ru-RU" sz="1400" dirty="0"/>
              <a:t> </a:t>
            </a:r>
            <a:r>
              <a:rPr lang="ru-RU" sz="1400" dirty="0" err="1"/>
              <a:t>average</a:t>
            </a:r>
            <a:r>
              <a:rPr lang="ru-RU" sz="1400" dirty="0"/>
              <a:t> </a:t>
            </a:r>
            <a:r>
              <a:rPr lang="ru-RU" sz="1400" dirty="0" err="1"/>
              <a:t>precision</a:t>
            </a:r>
            <a:r>
              <a:rPr lang="ru-RU" sz="1400" dirty="0"/>
              <a:t>) на данных в том же помещении при аналогичном освещении известны.</a:t>
            </a:r>
            <a:endParaRPr lang="en-US" sz="1400" dirty="0"/>
          </a:p>
          <a:p>
            <a:r>
              <a:rPr lang="ru-RU" sz="1400" dirty="0"/>
              <a:t> При модификации тестового </a:t>
            </a:r>
            <a:r>
              <a:rPr lang="ru-RU" sz="1400" dirty="0" err="1"/>
              <a:t>датасета</a:t>
            </a:r>
            <a:r>
              <a:rPr lang="ru-RU" sz="1400" dirty="0"/>
              <a:t> путем замены дневного освещения на искусственное, изменения интерьера помещения качественные показатели модели существенно снижаются. </a:t>
            </a:r>
          </a:p>
          <a:p>
            <a:r>
              <a:rPr lang="ru-RU" sz="1400" dirty="0"/>
              <a:t>Необходимо провести экспериментальное исследование, используя готовые инструменты генерации изображений, сформулировав ответы на следующие вопросы: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/>
              <a:t>возможно ли повысить качество модели, </a:t>
            </a:r>
            <a:r>
              <a:rPr lang="ru-RU" sz="1400" b="1" dirty="0" err="1"/>
              <a:t>дообучив</a:t>
            </a:r>
            <a:r>
              <a:rPr lang="ru-RU" sz="1400" b="1" dirty="0"/>
              <a:t> ее на сгенерированных данных;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/>
              <a:t>если да, то можно ли достичь тех же показателей, что и на данных собранных в ручном режиме;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400" b="1" dirty="0"/>
              <a:t>оценить трудоемкость расширения </a:t>
            </a:r>
            <a:r>
              <a:rPr lang="ru-RU" sz="1400" b="1" dirty="0" err="1"/>
              <a:t>датасета</a:t>
            </a:r>
            <a:r>
              <a:rPr lang="ru-RU" sz="1400" b="1" dirty="0"/>
              <a:t> данным способом</a:t>
            </a:r>
            <a:r>
              <a:rPr lang="ru-RU" sz="1400" dirty="0"/>
              <a:t>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6" y="1204789"/>
            <a:ext cx="5245561" cy="932828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Описание проекта. Цель и задачи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2E9BA7-4A72-B456-091B-53F462E6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6096000" y="1416936"/>
            <a:ext cx="5947381" cy="4696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530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6" y="1864658"/>
            <a:ext cx="6709046" cy="4733365"/>
          </a:xfrm>
        </p:spPr>
        <p:txBody>
          <a:bodyPr>
            <a:noAutofit/>
          </a:bodyPr>
          <a:lstStyle/>
          <a:p>
            <a:pPr marL="342900" indent="-342900">
              <a:spcBef>
                <a:spcPts val="300"/>
              </a:spcBef>
              <a:buFont typeface="+mj-lt"/>
              <a:buAutoNum type="arabicPeriod"/>
            </a:pPr>
            <a:r>
              <a:rPr lang="ru-RU" sz="1400" dirty="0"/>
              <a:t> Поиск источников и докладов по данной тематике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Период деятельности</a:t>
            </a:r>
            <a:r>
              <a:rPr lang="ru-RU" sz="1400" dirty="0"/>
              <a:t>: с 29.03.23 по 1.05.23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Результат</a:t>
            </a:r>
            <a:r>
              <a:rPr lang="ru-RU" sz="1400" dirty="0"/>
              <a:t>: в течение всего времени поиска не было найдено проектов по аналогичной или схожей тематике. Возможно, по состоянию на начало 2024 года ситуация изменилась, но дальнейший поиск так и не дал результатов</a:t>
            </a:r>
          </a:p>
          <a:p>
            <a:pPr>
              <a:spcBef>
                <a:spcPts val="300"/>
              </a:spcBef>
            </a:pPr>
            <a:endParaRPr lang="ru-RU" sz="1400" dirty="0"/>
          </a:p>
          <a:p>
            <a:pPr>
              <a:spcBef>
                <a:spcPts val="300"/>
              </a:spcBef>
            </a:pPr>
            <a:r>
              <a:rPr lang="ru-RU" sz="1400" dirty="0"/>
              <a:t>2. Изучение текущих возможностей нейросетей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Период деятельности</a:t>
            </a:r>
            <a:r>
              <a:rPr lang="ru-RU" sz="1400" dirty="0"/>
              <a:t>: с 29.03.23 по текущее время.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Результат</a:t>
            </a:r>
            <a:r>
              <a:rPr lang="ru-RU" sz="1400" dirty="0"/>
              <a:t>: с течением времени возможности генерации изображений,</a:t>
            </a:r>
          </a:p>
          <a:p>
            <a:pPr lvl="2">
              <a:spcBef>
                <a:spcPts val="300"/>
              </a:spcBef>
            </a:pPr>
            <a:r>
              <a:rPr lang="ru-RU" sz="1400" dirty="0"/>
              <a:t>количество опций, функций, а также само качество генерируемых изображений менялось. В связи с чем менялись кандидаты на использование.</a:t>
            </a:r>
          </a:p>
          <a:p>
            <a:pPr lvl="2">
              <a:spcBef>
                <a:spcPts val="300"/>
              </a:spcBef>
            </a:pPr>
            <a:r>
              <a:rPr lang="ru-RU" sz="1400" dirty="0"/>
              <a:t>На примере сети </a:t>
            </a:r>
            <a:r>
              <a:rPr lang="ru-RU" sz="1400" dirty="0" err="1"/>
              <a:t>Midjourney</a:t>
            </a:r>
            <a:r>
              <a:rPr lang="ru-RU" sz="1400" dirty="0"/>
              <a:t> можно видеть, что ее 6 версия показывает</a:t>
            </a:r>
          </a:p>
          <a:p>
            <a:pPr lvl="2">
              <a:spcBef>
                <a:spcPts val="300"/>
              </a:spcBef>
            </a:pPr>
            <a:r>
              <a:rPr lang="ru-RU" sz="1400" dirty="0" err="1"/>
              <a:t>поистинне</a:t>
            </a:r>
            <a:r>
              <a:rPr lang="ru-RU" sz="1400" dirty="0"/>
              <a:t> </a:t>
            </a:r>
            <a:r>
              <a:rPr lang="ru-RU" sz="1400" dirty="0" err="1"/>
              <a:t>удивтельные</a:t>
            </a:r>
            <a:r>
              <a:rPr lang="ru-RU" sz="1400" dirty="0"/>
              <a:t> результаты по уровню реалистичности, деталь-</a:t>
            </a:r>
          </a:p>
          <a:p>
            <a:pPr lvl="2">
              <a:spcBef>
                <a:spcPts val="300"/>
              </a:spcBef>
            </a:pPr>
            <a:r>
              <a:rPr lang="ru-RU" sz="1400" dirty="0" err="1"/>
              <a:t>ности</a:t>
            </a:r>
            <a:r>
              <a:rPr lang="ru-RU" sz="1400" dirty="0"/>
              <a:t> и </a:t>
            </a:r>
            <a:r>
              <a:rPr lang="ru-RU" sz="1400" dirty="0" err="1"/>
              <a:t>проработонности</a:t>
            </a:r>
            <a:r>
              <a:rPr lang="ru-RU" sz="1400" dirty="0"/>
              <a:t>. За время ее существования были добавлены функции ’</a:t>
            </a:r>
            <a:r>
              <a:rPr lang="ru-RU" sz="1400" dirty="0" err="1"/>
              <a:t>Upscaling</a:t>
            </a:r>
            <a:r>
              <a:rPr lang="ru-RU" sz="1400" dirty="0"/>
              <a:t>’, ’</a:t>
            </a:r>
            <a:r>
              <a:rPr lang="ru-RU" sz="1400" dirty="0" err="1"/>
              <a:t>Variations</a:t>
            </a:r>
            <a:r>
              <a:rPr lang="ru-RU" sz="1400" dirty="0"/>
              <a:t>’, ’Zoom Out’ и т.д.; параметры ’</a:t>
            </a:r>
            <a:r>
              <a:rPr lang="ru-RU" sz="1400" dirty="0" err="1"/>
              <a:t>Stylize</a:t>
            </a:r>
            <a:r>
              <a:rPr lang="ru-RU" sz="1400" dirty="0"/>
              <a:t>’ и ’Quality’; общие улучшения кластера, на котором произошло обучение и кодовой базы.</a:t>
            </a:r>
            <a:br>
              <a:rPr lang="ru-RU" sz="1400" dirty="0"/>
            </a:b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6" y="1204789"/>
            <a:ext cx="5832832" cy="552293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Описание проекта. Этапы реализации</a:t>
            </a:r>
          </a:p>
          <a:p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AA30C5-A8E9-C5B0-7201-247D58A67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85" y="1312366"/>
            <a:ext cx="3810330" cy="4762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9805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6" y="1864658"/>
            <a:ext cx="5447351" cy="4733365"/>
          </a:xfrm>
        </p:spPr>
        <p:txBody>
          <a:bodyPr>
            <a:noAutofit/>
          </a:bodyPr>
          <a:lstStyle/>
          <a:p>
            <a:pPr marL="342900" indent="-342900">
              <a:spcBef>
                <a:spcPts val="300"/>
              </a:spcBef>
              <a:buFont typeface="+mj-lt"/>
              <a:buAutoNum type="arabicPeriod" startAt="3"/>
            </a:pPr>
            <a:r>
              <a:rPr lang="ru-RU" sz="1400" dirty="0"/>
              <a:t> Поиск источников и докладов по данной тематике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Период деятельности</a:t>
            </a:r>
            <a:r>
              <a:rPr lang="ru-RU" sz="1400" dirty="0"/>
              <a:t>: с 26.11.23 по 12.12.23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Результат</a:t>
            </a:r>
            <a:r>
              <a:rPr lang="ru-RU" sz="1400" dirty="0"/>
              <a:t>: были получены файлы с содержимым генерируемых сцен. </a:t>
            </a:r>
          </a:p>
          <a:p>
            <a:pPr lvl="1">
              <a:spcBef>
                <a:spcPts val="300"/>
              </a:spcBef>
            </a:pPr>
            <a:r>
              <a:rPr lang="ru-RU" sz="1400" dirty="0"/>
              <a:t>	Всего получилось 150 текстовых описаний на двух языках - русском и</a:t>
            </a:r>
          </a:p>
          <a:p>
            <a:pPr lvl="2">
              <a:spcBef>
                <a:spcPts val="300"/>
              </a:spcBef>
            </a:pPr>
            <a:r>
              <a:rPr lang="ru-RU" sz="1400" dirty="0"/>
              <a:t>английском.</a:t>
            </a:r>
          </a:p>
          <a:p>
            <a:pPr lvl="2">
              <a:spcBef>
                <a:spcPts val="300"/>
              </a:spcBef>
            </a:pPr>
            <a:endParaRPr lang="ru-RU" sz="1400" dirty="0"/>
          </a:p>
          <a:p>
            <a:pPr marL="342900" indent="-342900">
              <a:spcBef>
                <a:spcPts val="300"/>
              </a:spcBef>
              <a:buFont typeface="+mj-lt"/>
              <a:buAutoNum type="arabicPeriod" startAt="4"/>
            </a:pPr>
            <a:r>
              <a:rPr lang="ru-RU" sz="1400" dirty="0"/>
              <a:t>Изучение текущих возможностей нейросетей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Период деятельности</a:t>
            </a:r>
            <a:r>
              <a:rPr lang="ru-RU" sz="1400" dirty="0"/>
              <a:t>: с 7.10.23 по 10.11.23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Результат</a:t>
            </a:r>
            <a:r>
              <a:rPr lang="ru-RU" sz="1400" dirty="0"/>
              <a:t>: был подготовлен шаблон из тегов генерации, который показывал  наибольшее улучшение качества генерируемых изображений. Отбор проводился по многим параметрам, после чего проводился качественный анализ на практике - изображения генерировались, а после чего сравнивались между собой.</a:t>
            </a:r>
            <a:br>
              <a:rPr lang="ru-RU" sz="1400" dirty="0"/>
            </a:b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6" y="1204789"/>
            <a:ext cx="5832832" cy="552293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Описание проекта. Этапы реализации</a:t>
            </a:r>
          </a:p>
          <a:p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8F9452-D36F-7683-C425-53B2C3C25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7" y="1981074"/>
            <a:ext cx="5959356" cy="2895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7921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6" y="1864658"/>
            <a:ext cx="5447351" cy="4733365"/>
          </a:xfrm>
        </p:spPr>
        <p:txBody>
          <a:bodyPr>
            <a:noAutofit/>
          </a:bodyPr>
          <a:lstStyle/>
          <a:p>
            <a:pPr marL="342900" indent="-342900">
              <a:spcBef>
                <a:spcPts val="300"/>
              </a:spcBef>
              <a:buFont typeface="+mj-lt"/>
              <a:buAutoNum type="arabicPeriod" startAt="5"/>
            </a:pPr>
            <a:r>
              <a:rPr lang="ru-RU" sz="1400" dirty="0"/>
              <a:t>Подготовка программного обеспечения для удобства генерации запросов к нейросетям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Период деятельности</a:t>
            </a:r>
            <a:r>
              <a:rPr lang="ru-RU" sz="1400" dirty="0"/>
              <a:t>: с 7.10.23 по 10.11.23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Результат</a:t>
            </a:r>
            <a:r>
              <a:rPr lang="ru-RU" sz="1400" dirty="0"/>
              <a:t>: был подготовлен шаблон из тегов генерации, который показывал  наибольшее улучшение качества генерируемых изображений. Отбор проводился по многим параметрам, после чего проводился качественный анализ на практике - изображения генерировались, а после чего сравнивались между собой.</a:t>
            </a:r>
            <a:br>
              <a:rPr lang="ru-RU" sz="1400" dirty="0"/>
            </a:b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6" y="1204789"/>
            <a:ext cx="5832832" cy="552293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Описание проекта. Этапы реализации</a:t>
            </a:r>
          </a:p>
          <a:p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F61398-057D-B31B-D03C-B1992B574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28" y="2243440"/>
            <a:ext cx="5491524" cy="2920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441E424-31EA-AED7-BC7D-5BA63F83C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59" y="4002927"/>
            <a:ext cx="5082988" cy="2458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18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6" y="1864658"/>
            <a:ext cx="5958339" cy="4733365"/>
          </a:xfrm>
        </p:spPr>
        <p:txBody>
          <a:bodyPr>
            <a:noAutofit/>
          </a:bodyPr>
          <a:lstStyle/>
          <a:p>
            <a:pPr marL="342900" indent="-342900">
              <a:spcBef>
                <a:spcPts val="300"/>
              </a:spcBef>
              <a:buFont typeface="+mj-lt"/>
              <a:buAutoNum type="arabicPeriod" startAt="6"/>
            </a:pPr>
            <a:r>
              <a:rPr lang="ru-RU" sz="1400" dirty="0"/>
              <a:t> Генерация изображений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Период деятельности</a:t>
            </a:r>
            <a:r>
              <a:rPr lang="ru-RU" sz="1400" dirty="0"/>
              <a:t>: </a:t>
            </a:r>
            <a:r>
              <a:rPr lang="en-US" sz="1400" dirty="0"/>
              <a:t>c 1.01.24 </a:t>
            </a:r>
            <a:r>
              <a:rPr lang="ru-RU" sz="1400" dirty="0"/>
              <a:t>по 8.01.24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Результат</a:t>
            </a:r>
            <a:r>
              <a:rPr lang="ru-RU" sz="1400" dirty="0"/>
              <a:t>: был получен </a:t>
            </a:r>
            <a:r>
              <a:rPr lang="ru-RU" sz="1400" dirty="0" err="1"/>
              <a:t>датасет</a:t>
            </a:r>
            <a:r>
              <a:rPr lang="ru-RU" sz="1400" dirty="0"/>
              <a:t> сгенерированных, а в последующем обработанных изображений в количестве 1020 штук. Также был получен код генерации изображений через API </a:t>
            </a:r>
            <a:r>
              <a:rPr lang="ru-RU" sz="1400" dirty="0" err="1"/>
              <a:t>Kadinsky</a:t>
            </a:r>
            <a:r>
              <a:rPr lang="ru-RU" sz="1400" dirty="0"/>
              <a:t>, что кратно ускоряло получение результатов.</a:t>
            </a:r>
          </a:p>
          <a:p>
            <a:pPr>
              <a:spcBef>
                <a:spcPts val="300"/>
              </a:spcBef>
            </a:pPr>
            <a:br>
              <a:rPr lang="ru-RU" sz="1400" dirty="0"/>
            </a:b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6" y="1204789"/>
            <a:ext cx="5832832" cy="552293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Описание проекта. Этапы реализации</a:t>
            </a:r>
          </a:p>
          <a:p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A23EA9-ADCF-03E5-FC37-81BED3BCC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6" y="3774615"/>
            <a:ext cx="5037845" cy="2823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CBC86F8-779B-25EA-44B8-3840ABC7C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98" y="3302630"/>
            <a:ext cx="5611906" cy="31451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E6BCB84-0D0B-5661-45F0-836F6614C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41" y="1224272"/>
            <a:ext cx="3516493" cy="1970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623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6" y="1864658"/>
            <a:ext cx="4667422" cy="4733365"/>
          </a:xfrm>
        </p:spPr>
        <p:txBody>
          <a:bodyPr>
            <a:noAutofit/>
          </a:bodyPr>
          <a:lstStyle/>
          <a:p>
            <a:pPr marL="342900" indent="-342900">
              <a:spcBef>
                <a:spcPts val="300"/>
              </a:spcBef>
              <a:buFont typeface="+mj-lt"/>
              <a:buAutoNum type="arabicPeriod" startAt="7"/>
            </a:pPr>
            <a:r>
              <a:rPr lang="ru-RU" sz="1400" dirty="0"/>
              <a:t>Разметка изображений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Период деятельности</a:t>
            </a:r>
            <a:r>
              <a:rPr lang="ru-RU" sz="1400" dirty="0"/>
              <a:t>: с 9.01.24 по 11.01.24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400" b="1" dirty="0"/>
              <a:t>Результат</a:t>
            </a:r>
            <a:r>
              <a:rPr lang="ru-RU" sz="1400" dirty="0"/>
              <a:t>: при помощи </a:t>
            </a:r>
            <a:r>
              <a:rPr lang="ru-RU" sz="1400" dirty="0" err="1"/>
              <a:t>Grounded-Segment-Anything</a:t>
            </a:r>
            <a:r>
              <a:rPr lang="ru-RU" sz="1400" dirty="0"/>
              <a:t> был довольно оперативно размечен полученный </a:t>
            </a:r>
            <a:r>
              <a:rPr lang="ru-RU" sz="1400" dirty="0" err="1"/>
              <a:t>датасет</a:t>
            </a:r>
            <a:r>
              <a:rPr lang="ru-RU" sz="1400" dirty="0"/>
              <a:t>. В последующем разметка была переведена в формат </a:t>
            </a:r>
            <a:r>
              <a:rPr lang="ru-RU" sz="1400" dirty="0" err="1"/>
              <a:t>Pascal</a:t>
            </a:r>
            <a:r>
              <a:rPr lang="ru-RU" sz="1400" dirty="0"/>
              <a:t> VOC.</a:t>
            </a:r>
            <a:br>
              <a:rPr lang="ru-RU" sz="1400" dirty="0"/>
            </a:br>
            <a:endParaRPr lang="ru-RU" sz="1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МИЭМ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Программный проект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00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Москва, 202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lang="ru-RU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AD629569-906D-D423-DE7E-B177FE6A435A}"/>
              </a:ext>
            </a:extLst>
          </p:cNvPr>
          <p:cNvSpPr txBox="1">
            <a:spLocks/>
          </p:cNvSpPr>
          <p:nvPr/>
        </p:nvSpPr>
        <p:spPr>
          <a:xfrm>
            <a:off x="585896" y="1204789"/>
            <a:ext cx="5832832" cy="552293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Описание проекта. Этапы реализации</a:t>
            </a:r>
          </a:p>
          <a:p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1E40ED-0B20-9278-5EAF-7A6219188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19" y="2179558"/>
            <a:ext cx="5970494" cy="347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A41DE5-2744-9CE3-AEB1-418639476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2" y="3540360"/>
            <a:ext cx="5006931" cy="2932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30086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1156</Words>
  <Application>Microsoft Office PowerPoint</Application>
  <PresentationFormat>Широкоэкранный</PresentationFormat>
  <Paragraphs>130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HSE Sans</vt:lpstr>
      <vt:lpstr>Times New Roman</vt:lpstr>
      <vt:lpstr>Тема Office</vt:lpstr>
      <vt:lpstr>1515 Исследование современных технологий генерации изображений по фото и текстовому описанию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Генерация изображений: новые технологии</dc:title>
  <dc:creator>Матвей Колодин</dc:creator>
  <cp:lastModifiedBy>Матвей Колодин</cp:lastModifiedBy>
  <cp:revision>6</cp:revision>
  <dcterms:created xsi:type="dcterms:W3CDTF">2023-04-12T17:52:41Z</dcterms:created>
  <dcterms:modified xsi:type="dcterms:W3CDTF">2024-01-24T14:06:55Z</dcterms:modified>
</cp:coreProperties>
</file>